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" r:id="rId2"/>
    <p:sldId id="260" r:id="rId3"/>
    <p:sldId id="280" r:id="rId4"/>
    <p:sldId id="261" r:id="rId5"/>
    <p:sldId id="262" r:id="rId6"/>
    <p:sldId id="272" r:id="rId7"/>
    <p:sldId id="276" r:id="rId8"/>
    <p:sldId id="281" r:id="rId9"/>
    <p:sldId id="279" r:id="rId10"/>
    <p:sldId id="274" r:id="rId11"/>
    <p:sldId id="275" r:id="rId12"/>
    <p:sldId id="265" r:id="rId13"/>
    <p:sldId id="266" r:id="rId14"/>
    <p:sldId id="282" r:id="rId15"/>
    <p:sldId id="269" r:id="rId16"/>
    <p:sldId id="268" r:id="rId17"/>
    <p:sldId id="267" r:id="rId18"/>
    <p:sldId id="271" r:id="rId19"/>
    <p:sldId id="277" r:id="rId20"/>
    <p:sldId id="278" r:id="rId21"/>
    <p:sldId id="283" r:id="rId22"/>
    <p:sldId id="263" r:id="rId23"/>
    <p:sldId id="258" r:id="rId24"/>
    <p:sldId id="264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" id="{72C4AECD-06BD-304B-8623-546F229AA919}">
          <p14:sldIdLst>
            <p14:sldId id="259"/>
            <p14:sldId id="260"/>
            <p14:sldId id="280"/>
          </p14:sldIdLst>
        </p14:section>
        <p14:section name="Motivation" id="{F7F98DBD-9CAE-394B-A3AF-334DC36C3EDE}">
          <p14:sldIdLst>
            <p14:sldId id="261"/>
            <p14:sldId id="262"/>
            <p14:sldId id="272"/>
            <p14:sldId id="276"/>
            <p14:sldId id="281"/>
            <p14:sldId id="279"/>
          </p14:sldIdLst>
        </p14:section>
        <p14:section name="The Auditory Periphery" id="{B690E3D4-F610-A44A-858C-C39AC3C2778A}">
          <p14:sldIdLst>
            <p14:sldId id="274"/>
            <p14:sldId id="275"/>
            <p14:sldId id="265"/>
          </p14:sldIdLst>
        </p14:section>
        <p14:section name="The Auditory Nerve Response" id="{0FC13427-0F97-514B-B4F2-E41381FB577F}">
          <p14:sldIdLst>
            <p14:sldId id="266"/>
            <p14:sldId id="282"/>
            <p14:sldId id="269"/>
            <p14:sldId id="268"/>
            <p14:sldId id="267"/>
          </p14:sldIdLst>
        </p14:section>
        <p14:section name="The Brainstem and Midbrain" id="{47A46E23-5D41-4B49-BAF6-FFFEBD9DC415}">
          <p14:sldIdLst>
            <p14:sldId id="271"/>
            <p14:sldId id="277"/>
            <p14:sldId id="278"/>
          </p14:sldIdLst>
        </p14:section>
        <p14:section name="Full Simulation" id="{454E81B8-E7DA-1942-BBCC-8232DFD35020}">
          <p14:sldIdLst>
            <p14:sldId id="283"/>
          </p14:sldIdLst>
        </p14:section>
        <p14:section name="Thanks" id="{14D62D5B-EB64-BE49-A910-D55C3B643AA3}">
          <p14:sldIdLst>
            <p14:sldId id="263"/>
            <p14:sldId id="258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4D4D4D"/>
    <a:srgbClr val="333333"/>
    <a:srgbClr val="2675B4"/>
    <a:srgbClr val="CC0000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82395" autoAdjust="0"/>
  </p:normalViewPr>
  <p:slideViewPr>
    <p:cSldViewPr>
      <p:cViewPr>
        <p:scale>
          <a:sx n="119" d="100"/>
          <a:sy n="119" d="100"/>
        </p:scale>
        <p:origin x="-264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4" d="100"/>
          <a:sy n="144" d="100"/>
        </p:scale>
        <p:origin x="-23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548D24-711A-4E54-A3C0-B148A7105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892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F0DEA30-9AD4-47DA-88D5-BEEC3EA55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788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fld id="{301AE6EA-86D4-4F7F-B69A-65B6B4E6133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Basilar Membrane motion </a:t>
            </a:r>
            <a:r>
              <a:rPr lang="en-US" sz="1200" dirty="0" smtClean="0">
                <a:sym typeface="Wingdings" panose="05000000000000000000" pitchFamily="2" charset="2"/>
              </a:rPr>
              <a:t> Spikes on AN fibers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Beginning of </a:t>
            </a:r>
            <a:r>
              <a:rPr lang="en-US" sz="1200" b="1" dirty="0" err="1" smtClean="0">
                <a:sym typeface="Wingdings" panose="05000000000000000000" pitchFamily="2" charset="2"/>
              </a:rPr>
              <a:t>tonotopic</a:t>
            </a:r>
            <a:r>
              <a:rPr lang="en-US" sz="1200" b="1" dirty="0" smtClean="0">
                <a:sym typeface="Wingdings" panose="05000000000000000000" pitchFamily="2" charset="2"/>
              </a:rPr>
              <a:t> organization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Many fibers per IHC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Fibers have two (or three) categories according to their  </a:t>
            </a:r>
            <a:r>
              <a:rPr lang="en-US" sz="1200" b="1" dirty="0" smtClean="0">
                <a:sym typeface="Wingdings" panose="05000000000000000000" pitchFamily="2" charset="2"/>
              </a:rPr>
              <a:t>spontaneous firing rate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26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that, it gets </a:t>
            </a:r>
            <a:r>
              <a:rPr lang="is-IS" dirty="0" smtClean="0"/>
              <a:t>… complicated.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49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0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D9051-3990-4A58-9522-BF1F88B50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FF239-E46C-4117-91BF-EDADFB47CAC8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13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0BF29-A54F-4583-A8C6-21157E2BAE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FD174-36E5-463D-ADFA-8360A831E519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57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15200" y="6248400"/>
            <a:ext cx="1447800" cy="4067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E231-D218-4982-B1DE-6520F190699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1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F62D8-8369-47A3-BACE-D57AAED41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6BFA3-5BAB-4227-B5CF-B2D608775F9E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44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92361-9B3F-4FD1-9ABC-6ADACD030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B3D24-940F-4CA8-A245-415C5E0C7A5D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46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95B1F-E3A9-495D-8FED-510A2D3DE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56FFF-1CAF-480A-BD25-8C132B6C9519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37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24D07-048E-4969-8489-EF1444DB4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2872F-3C46-4632-A0D0-C67EDB2B2691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97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5B5F7-B09D-48B1-A2EF-0404CB2240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3A3BD-F745-4EC1-8838-FF51B39EF9F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55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02655-456E-4815-87A4-05DB12D63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DD9DD-561F-44C9-90A4-C217ECD8A48A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03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23851-E1C9-4EE1-AF02-DE4216C8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B985C-0DA9-4FAA-B2F2-BDCC6964FA4D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69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343925"/>
            <a:ext cx="1447800" cy="4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2000" b="1" smtClean="0">
                <a:solidFill>
                  <a:srgbClr val="D9D9D9"/>
                </a:solidFill>
                <a:latin typeface="Arial" charset="0"/>
              </a:defRPr>
            </a:lvl1pPr>
          </a:lstStyle>
          <a:p>
            <a:pPr>
              <a:defRPr/>
            </a:pPr>
            <a:fld id="{F69B5C73-C320-4154-90B6-FD80AAE2ED49}" type="slidenum">
              <a:rPr lang="en-US" altLang="en-US" smtClean="0"/>
              <a:pPr>
                <a:defRPr/>
              </a:pPr>
              <a:t>‹#›</a:t>
            </a:fld>
            <a:r>
              <a:rPr lang="en-US" altLang="en-US" dirty="0" smtClean="0"/>
              <a:t>/TODO</a:t>
            </a:r>
            <a:endParaRPr lang="en-US" altLang="en-US" dirty="0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0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charset="0"/>
              </a:defRPr>
            </a:lvl1pPr>
          </a:lstStyle>
          <a:p>
            <a:pPr>
              <a:defRPr/>
            </a:pPr>
            <a:fld id="{FCB6550E-5833-4993-BF34-C7DB2A6FD9A7}" type="datetime1">
              <a:rPr lang="en-US" altLang="en-US" smtClean="0"/>
              <a:t>8/15/16</a:t>
            </a:fld>
            <a:endParaRPr lang="en-US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09601" y="6320226"/>
            <a:ext cx="3124199" cy="385374"/>
            <a:chOff x="609601" y="6096000"/>
            <a:chExt cx="3124199" cy="385374"/>
          </a:xfrm>
        </p:grpSpPr>
        <p:pic>
          <p:nvPicPr>
            <p:cNvPr id="1033" name="Picture 16" descr="ece_sub_sig.png"/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056"/>
            <a:stretch/>
          </p:blipFill>
          <p:spPr bwMode="auto">
            <a:xfrm>
              <a:off x="609601" y="6096000"/>
              <a:ext cx="5334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 userDrawn="1"/>
          </p:nvSpPr>
          <p:spPr>
            <a:xfrm>
              <a:off x="1143001" y="6112042"/>
              <a:ext cx="2590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Whitney" panose="02000603040000020004" pitchFamily="2" charset="0"/>
                </a:rPr>
                <a:t>Biomedical Engineering</a:t>
              </a:r>
              <a:endParaRPr lang="en-US" sz="1800" dirty="0">
                <a:latin typeface="Whitney" panose="02000603040000020004" pitchFamily="2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/>
              <a:t>Modeling the </a:t>
            </a:r>
            <a:r>
              <a:rPr lang="en-US" dirty="0" smtClean="0"/>
              <a:t>Effects </a:t>
            </a:r>
            <a:r>
              <a:rPr lang="en-US" dirty="0"/>
              <a:t>of Auditory </a:t>
            </a:r>
            <a:r>
              <a:rPr lang="en-US" dirty="0" smtClean="0"/>
              <a:t>Neuropathy </a:t>
            </a:r>
            <a:r>
              <a:rPr lang="en-US" dirty="0"/>
              <a:t>on the Auditory Brainstem </a:t>
            </a:r>
            <a:r>
              <a:rPr lang="en-US" dirty="0" smtClean="0"/>
              <a:t>Response</a:t>
            </a:r>
            <a:endParaRPr lang="en-US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3500" y="4800600"/>
            <a:ext cx="6400800" cy="76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M.S. Thesis Defense</a:t>
            </a:r>
          </a:p>
          <a:p>
            <a:pPr eaLnBrk="1" hangingPunct="1"/>
            <a:r>
              <a:rPr lang="en-US" altLang="en-US" dirty="0" smtClean="0"/>
              <a:t>18 August, 2016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33500" y="32004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None/>
              <a:defRPr sz="24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kern="0" dirty="0" smtClean="0"/>
              <a:t>Graham Voysey</a:t>
            </a:r>
          </a:p>
          <a:p>
            <a:pPr eaLnBrk="1" hangingPunct="1"/>
            <a:r>
              <a:rPr lang="en-US" altLang="en-US" kern="0" dirty="0" smtClean="0"/>
              <a:t>Binaural Hearing Lab</a:t>
            </a:r>
          </a:p>
        </p:txBody>
      </p:sp>
    </p:spTree>
    <p:extLst>
      <p:ext uri="{BB962C8B-B14F-4D97-AF65-F5344CB8AC3E}">
        <p14:creationId xmlns:p14="http://schemas.microsoft.com/office/powerpoint/2010/main" val="40770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 descr="Uncoiled_cochlea_with_basilar_membra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" b="4908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81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Mechanics of Hearing (Review)</a:t>
            </a:r>
            <a:endParaRPr lang="en-US" dirty="0"/>
          </a:p>
        </p:txBody>
      </p:sp>
      <p:pic>
        <p:nvPicPr>
          <p:cNvPr id="7" name="Content Placeholder 6" descr="heatlthyAndDamagedHairCells-auditoryneuroscienc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49781" b="13080"/>
          <a:stretch/>
        </p:blipFill>
        <p:spPr>
          <a:xfrm>
            <a:off x="152400" y="1600200"/>
            <a:ext cx="3979743" cy="381342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981200"/>
            <a:ext cx="4635036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5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 smtClean="0"/>
              <a:t>Mechanics of Hearing (Review)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01544" y="6056784"/>
            <a:ext cx="1502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/>
              <a:t>Hudspeth, 2014</a:t>
            </a:r>
            <a:endParaRPr lang="en-US" sz="90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4572000" y="4171623"/>
            <a:ext cx="4191000" cy="20966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09600" y="5943600"/>
            <a:ext cx="4191000" cy="2678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90600" y="1676400"/>
            <a:ext cx="6858000" cy="4191000"/>
            <a:chOff x="533400" y="3543272"/>
            <a:chExt cx="4205967" cy="265734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543272"/>
              <a:ext cx="4205967" cy="24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56260" y="5954397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+mj-lt"/>
                </a:rPr>
                <a:t>Kujawa</a:t>
              </a:r>
              <a:r>
                <a:rPr lang="en-US" sz="1000" dirty="0" smtClean="0">
                  <a:latin typeface="+mj-lt"/>
                </a:rPr>
                <a:t> &amp; </a:t>
              </a:r>
              <a:r>
                <a:rPr lang="en-US" sz="1000" dirty="0" err="1" smtClean="0">
                  <a:latin typeface="+mj-lt"/>
                </a:rPr>
                <a:t>Liberman</a:t>
              </a:r>
              <a:r>
                <a:rPr lang="en-US" sz="1000" dirty="0" smtClean="0">
                  <a:latin typeface="+mj-lt"/>
                </a:rPr>
                <a:t> (09), Hudspeth (14)</a:t>
              </a:r>
              <a:endParaRPr lang="en-US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25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Nerve Fiber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80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8/16/16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42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Nerve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091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Deafferentiation</a:t>
            </a:r>
            <a:r>
              <a:rPr lang="en-US" dirty="0" smtClean="0"/>
              <a:t> is Selective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290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Deafferentiation</a:t>
            </a:r>
            <a:r>
              <a:rPr lang="en-US" dirty="0" smtClean="0"/>
              <a:t> in Noise or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32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Nerve 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539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Mechanics of Hearing (Review)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76800" y="6172200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Kaas</a:t>
            </a:r>
            <a:r>
              <a:rPr lang="en-US" sz="1000" dirty="0" smtClean="0">
                <a:latin typeface="+mj-lt"/>
              </a:rPr>
              <a:t> and Hackett, 2008</a:t>
            </a:r>
            <a:endParaRPr lang="en-US" sz="1000" dirty="0">
              <a:latin typeface="+mj-lt"/>
            </a:endParaRPr>
          </a:p>
        </p:txBody>
      </p:sp>
      <p:pic>
        <p:nvPicPr>
          <p:cNvPr id="10" name="Picture 9" descr="covey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473829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4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 </a:t>
            </a:r>
            <a:r>
              <a:rPr lang="en-US" dirty="0"/>
              <a:t>I can ask this question two ways, but let me ask it this way: </a:t>
            </a:r>
            <a:r>
              <a:rPr lang="en-US" i="1" dirty="0" smtClean="0"/>
              <a:t>What </a:t>
            </a:r>
            <a:r>
              <a:rPr lang="en-US" i="1" dirty="0"/>
              <a:t>should we leave in</a:t>
            </a:r>
            <a:r>
              <a:rPr lang="en-US" i="1" dirty="0" smtClean="0"/>
              <a:t>?</a:t>
            </a:r>
            <a:r>
              <a:rPr lang="en-US" dirty="0" smtClean="0"/>
              <a:t> </a:t>
            </a:r>
            <a:r>
              <a:rPr lang="en-US" dirty="0"/>
              <a:t>What's the bare minimum we should leave in as we try to understand what's important about the function of the cochlea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smtClean="0"/>
              <a:t>-- David Mountain,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49530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And how can you tell? </a:t>
            </a:r>
            <a:r>
              <a:rPr lang="en-US" b="1" dirty="0" smtClean="0">
                <a:sym typeface="Wingdings"/>
              </a:rPr>
              <a:t>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460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Mechanics of Hearing  (Review)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8/16/16</a:t>
            </a:fld>
            <a:endParaRPr lang="en-US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3933825" cy="498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255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8/16/16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0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38862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/>
              <a:t>Auditory Biophysics Lab</a:t>
            </a:r>
          </a:p>
          <a:p>
            <a:r>
              <a:rPr lang="en-US" sz="2000" dirty="0" smtClean="0"/>
              <a:t>Dave Mountain</a:t>
            </a:r>
          </a:p>
          <a:p>
            <a:r>
              <a:rPr lang="en-US" sz="2000" dirty="0" smtClean="0"/>
              <a:t>Dave Anderson</a:t>
            </a:r>
          </a:p>
          <a:p>
            <a:r>
              <a:rPr lang="en-US" sz="2000" dirty="0" err="1" smtClean="0"/>
              <a:t>Aleks</a:t>
            </a:r>
            <a:r>
              <a:rPr lang="en-US" sz="2000" dirty="0" smtClean="0"/>
              <a:t> </a:t>
            </a:r>
            <a:r>
              <a:rPr lang="en-US" sz="2000" dirty="0" err="1" smtClean="0"/>
              <a:t>Zosuls</a:t>
            </a:r>
            <a:endParaRPr lang="en-US" sz="2000" dirty="0" smtClean="0"/>
          </a:p>
          <a:p>
            <a:r>
              <a:rPr lang="en-US" sz="2000" dirty="0" smtClean="0"/>
              <a:t>Andy </a:t>
            </a:r>
            <a:r>
              <a:rPr lang="en-US" sz="2000" dirty="0" err="1" smtClean="0"/>
              <a:t>Brughera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4876800"/>
            <a:ext cx="4191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Auditory Neuroscience Lab</a:t>
            </a:r>
          </a:p>
          <a:p>
            <a:r>
              <a:rPr lang="en-US" sz="2000" dirty="0" err="1" smtClean="0"/>
              <a:t>Goldbarg</a:t>
            </a:r>
            <a:r>
              <a:rPr lang="en-US" sz="2000" dirty="0" smtClean="0"/>
              <a:t> </a:t>
            </a:r>
            <a:r>
              <a:rPr lang="en-US" sz="2000" dirty="0" err="1" smtClean="0"/>
              <a:t>Mehraei</a:t>
            </a:r>
            <a:endParaRPr lang="en-US" sz="2000" dirty="0" smtClean="0"/>
          </a:p>
          <a:p>
            <a:r>
              <a:rPr lang="en-US" sz="2000" dirty="0" smtClean="0"/>
              <a:t>Le Wang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1143000"/>
            <a:ext cx="3352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Committee </a:t>
            </a:r>
          </a:p>
          <a:p>
            <a:r>
              <a:rPr lang="en-US" sz="2000" dirty="0" smtClean="0"/>
              <a:t>Steve Colburn</a:t>
            </a:r>
          </a:p>
          <a:p>
            <a:r>
              <a:rPr lang="en-US" sz="2000" dirty="0" smtClean="0"/>
              <a:t>Barb Shinn-Cunningham</a:t>
            </a:r>
          </a:p>
          <a:p>
            <a:r>
              <a:rPr lang="en-US" sz="2000" dirty="0" err="1" smtClean="0"/>
              <a:t>Allyn</a:t>
            </a:r>
            <a:r>
              <a:rPr lang="en-US" sz="2000" dirty="0" smtClean="0"/>
              <a:t> Hubbard</a:t>
            </a:r>
          </a:p>
          <a:p>
            <a:r>
              <a:rPr lang="en-US" sz="2000" dirty="0" smtClean="0"/>
              <a:t>Heidi Nakajima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05400" y="1219200"/>
            <a:ext cx="3886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BU Alumni and Visitors</a:t>
            </a:r>
          </a:p>
          <a:p>
            <a:r>
              <a:rPr lang="en-US" sz="2000" dirty="0" smtClean="0"/>
              <a:t>Sarah </a:t>
            </a:r>
            <a:r>
              <a:rPr lang="en-US" sz="2000" dirty="0" err="1" smtClean="0"/>
              <a:t>Verhulst</a:t>
            </a:r>
            <a:endParaRPr lang="en-US" sz="2000" dirty="0" smtClean="0"/>
          </a:p>
          <a:p>
            <a:r>
              <a:rPr lang="en-US" sz="2000" dirty="0" smtClean="0"/>
              <a:t>Laurel Carney</a:t>
            </a:r>
          </a:p>
          <a:p>
            <a:r>
              <a:rPr lang="en-US" sz="2000" dirty="0" smtClean="0"/>
              <a:t>Gerard </a:t>
            </a:r>
            <a:r>
              <a:rPr lang="en-US" sz="2000" dirty="0" err="1" smtClean="0"/>
              <a:t>Encina</a:t>
            </a:r>
            <a:r>
              <a:rPr lang="en-US" sz="2000" dirty="0" smtClean="0"/>
              <a:t>-Llamas</a:t>
            </a:r>
          </a:p>
          <a:p>
            <a:r>
              <a:rPr lang="en-US" sz="2000" dirty="0" smtClean="0"/>
              <a:t>Daryl </a:t>
            </a:r>
            <a:r>
              <a:rPr lang="en-US" sz="2000" dirty="0" err="1" smtClean="0"/>
              <a:t>Kelvasa</a:t>
            </a:r>
            <a:endParaRPr lang="en-US" sz="20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105400" y="3200400"/>
            <a:ext cx="388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Personal</a:t>
            </a:r>
          </a:p>
          <a:p>
            <a:r>
              <a:rPr lang="en-US" sz="2000" dirty="0" smtClean="0"/>
              <a:t>My family!</a:t>
            </a:r>
          </a:p>
          <a:p>
            <a:endParaRPr lang="en-US" sz="2000" dirty="0" smtClean="0"/>
          </a:p>
        </p:txBody>
      </p:sp>
      <p:pic>
        <p:nvPicPr>
          <p:cNvPr id="11" name="Picture 10" descr="IMG_03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810000"/>
            <a:ext cx="177078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9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  <p:pic>
        <p:nvPicPr>
          <p:cNvPr id="2051" name="Picture 3" descr="C:\Users\Graham Voysey\Google Drive\BU\HRC\g3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4135437" cy="25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27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6-08-10 at 17.53.07 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9" r="32049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88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Background</a:t>
            </a:r>
          </a:p>
          <a:p>
            <a:r>
              <a:rPr lang="en-US" dirty="0" smtClean="0"/>
              <a:t>Modeling the Cochlea</a:t>
            </a:r>
          </a:p>
          <a:p>
            <a:r>
              <a:rPr lang="en-US" dirty="0" smtClean="0"/>
              <a:t>Modeling the Auditory Nerve</a:t>
            </a:r>
          </a:p>
          <a:p>
            <a:r>
              <a:rPr lang="en-US" dirty="0" smtClean="0"/>
              <a:t>Modeling the Brainstem and Midbrain</a:t>
            </a:r>
          </a:p>
          <a:p>
            <a:r>
              <a:rPr lang="en-US" dirty="0" smtClean="0"/>
              <a:t>Large-Scale Simulation Results</a:t>
            </a:r>
          </a:p>
          <a:p>
            <a:r>
              <a:rPr lang="en-US" dirty="0" smtClean="0"/>
              <a:t>Further Directions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8/16/16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02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305800" cy="685800"/>
          </a:xfrm>
        </p:spPr>
        <p:txBody>
          <a:bodyPr/>
          <a:lstStyle/>
          <a:p>
            <a:r>
              <a:rPr lang="en-US" dirty="0" smtClean="0"/>
              <a:t>Motivation: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447800"/>
            <a:ext cx="3733800" cy="5257800"/>
          </a:xfrm>
        </p:spPr>
        <p:txBody>
          <a:bodyPr/>
          <a:lstStyle/>
          <a:p>
            <a:r>
              <a:rPr lang="en-US" b="1" dirty="0" smtClean="0"/>
              <a:t>Hidden Hearing Loss</a:t>
            </a:r>
            <a:r>
              <a:rPr lang="en-US" dirty="0" smtClean="0"/>
              <a:t> is not diagnosed by standard audiometric threshold testing</a:t>
            </a:r>
          </a:p>
          <a:p>
            <a:r>
              <a:rPr lang="en-US" dirty="0" smtClean="0"/>
              <a:t>Audiometry tests for </a:t>
            </a:r>
            <a:r>
              <a:rPr lang="en-US" b="1" dirty="0" smtClean="0"/>
              <a:t>detection</a:t>
            </a:r>
            <a:r>
              <a:rPr lang="en-US" dirty="0" smtClean="0"/>
              <a:t>, not </a:t>
            </a:r>
            <a:r>
              <a:rPr lang="en-US" b="1" dirty="0" smtClean="0"/>
              <a:t>discrimination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NHT performance differences</a:t>
            </a:r>
          </a:p>
          <a:p>
            <a:r>
              <a:rPr lang="en-US" dirty="0" smtClean="0"/>
              <a:t>Mechanism(s) of HHL currently under debate;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 smtClean="0"/>
              <a:t>No objective diagnostics for loss of discrimination currently exist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  <p:pic>
        <p:nvPicPr>
          <p:cNvPr id="7" name="Picture 2" descr="C:\Users\Graham Voysey\Desktop\IMG_6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04" y="1447800"/>
            <a:ext cx="213414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raham Voysey\Desktop\IMG_6002-blur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1447800"/>
            <a:ext cx="213414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raham Voysey\Google Drive\photos\IMG_009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3251985"/>
            <a:ext cx="4576656" cy="2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04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Causes of HHL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Central Processing Disorder</a:t>
            </a:r>
            <a:r>
              <a:rPr lang="en-US" dirty="0" smtClean="0"/>
              <a:t>: A polite way of saying “We have no idea. Your ear seems fine; maybe it’s all in your head”</a:t>
            </a:r>
          </a:p>
          <a:p>
            <a:pPr lvl="1"/>
            <a:r>
              <a:rPr lang="en-US" i="1" dirty="0" smtClean="0"/>
              <a:t>Sometimes, deficits or disorders actually are central (e.g., tinnitus)</a:t>
            </a:r>
          </a:p>
          <a:p>
            <a:endParaRPr lang="en-US" dirty="0" smtClean="0"/>
          </a:p>
          <a:p>
            <a:r>
              <a:rPr lang="en-US" b="1" dirty="0" smtClean="0"/>
              <a:t>Auditory Neuropathy (Cochlear </a:t>
            </a:r>
            <a:r>
              <a:rPr lang="en-US" b="1" dirty="0" err="1" smtClean="0"/>
              <a:t>Synaptopathy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would peripheral damage that </a:t>
            </a:r>
            <a:r>
              <a:rPr lang="en-US" b="1" dirty="0" smtClean="0"/>
              <a:t>does not </a:t>
            </a:r>
            <a:r>
              <a:rPr lang="en-US" dirty="0" smtClean="0"/>
              <a:t>affect thresholds or middle ear mechanics, but </a:t>
            </a:r>
            <a:r>
              <a:rPr lang="en-US" b="1" dirty="0" smtClean="0"/>
              <a:t>does</a:t>
            </a:r>
            <a:r>
              <a:rPr lang="en-US" dirty="0" smtClean="0"/>
              <a:t> affect the fidelity of the transmission of sound from the ear to higher areas look like? </a:t>
            </a:r>
          </a:p>
          <a:p>
            <a:pPr lvl="1"/>
            <a:r>
              <a:rPr lang="en-US" dirty="0" smtClean="0"/>
              <a:t>Auditory Nerve is a good place to start looking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Some </a:t>
            </a:r>
            <a:r>
              <a:rPr lang="en-US" b="1" dirty="0" err="1" smtClean="0"/>
              <a:t>Precortical</a:t>
            </a:r>
            <a:r>
              <a:rPr lang="en-US" b="1" dirty="0" smtClean="0"/>
              <a:t> Processing Deficit</a:t>
            </a:r>
          </a:p>
          <a:p>
            <a:pPr lvl="1"/>
            <a:r>
              <a:rPr lang="en-US" dirty="0" smtClean="0"/>
              <a:t>Informational deficit.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08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Better understand the mechanisms of HHL</a:t>
            </a:r>
          </a:p>
          <a:p>
            <a:pPr marL="457200" indent="-457200">
              <a:buAutoNum type="arabicPeriod"/>
            </a:pPr>
            <a:r>
              <a:rPr lang="en-US" dirty="0" smtClean="0"/>
              <a:t>Develop an objective test for HHL.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(These goals may be unrelated to each other 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53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experimental work to design a test.</a:t>
            </a:r>
          </a:p>
          <a:p>
            <a:r>
              <a:rPr lang="en-US" dirty="0" smtClean="0"/>
              <a:t>Seeks to understand what’s important about different parts of the auditory system</a:t>
            </a:r>
          </a:p>
          <a:p>
            <a:pPr lvl="1"/>
            <a:r>
              <a:rPr lang="en-US" dirty="0" smtClean="0"/>
              <a:t>Not interested in a model of </a:t>
            </a:r>
            <a:r>
              <a:rPr lang="en-US" i="1" dirty="0" smtClean="0"/>
              <a:t>everything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Plausible implication of different mechanism</a:t>
            </a:r>
          </a:p>
          <a:p>
            <a:pPr lvl="1"/>
            <a:r>
              <a:rPr lang="en-US" dirty="0" smtClean="0"/>
              <a:t>A way to ask “</a:t>
            </a:r>
            <a:r>
              <a:rPr lang="en-US" dirty="0" err="1" smtClean="0"/>
              <a:t>experimentable</a:t>
            </a:r>
            <a:r>
              <a:rPr lang="en-US" dirty="0" smtClean="0"/>
              <a:t>” questions. </a:t>
            </a:r>
          </a:p>
          <a:p>
            <a:r>
              <a:rPr lang="en-US" dirty="0" smtClean="0"/>
              <a:t>Also a flexible tool to easily use models to answer other questions.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8/15/16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54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Brainstem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8/16/16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1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Model Human Experiments</a:t>
            </a:r>
          </a:p>
          <a:p>
            <a:pPr marL="457200" indent="-457200">
              <a:buAutoNum type="arabicPeriod"/>
            </a:pPr>
            <a:r>
              <a:rPr lang="en-US" dirty="0" smtClean="0"/>
              <a:t>Explore The Effects of Changing Models</a:t>
            </a:r>
          </a:p>
          <a:p>
            <a:pPr marL="457200" indent="-457200">
              <a:buAutoNum type="arabicPeriod"/>
            </a:pPr>
            <a:r>
              <a:rPr lang="en-US" dirty="0" smtClean="0"/>
              <a:t>Relate Modeling to New Experiments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8/16/16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70987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3447</TotalTime>
  <Words>650</Words>
  <Application>Microsoft Macintosh PowerPoint</Application>
  <PresentationFormat>On-screen Show (4:3)</PresentationFormat>
  <Paragraphs>162</Paragraphs>
  <Slides>24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Blank Presentation</vt:lpstr>
      <vt:lpstr>Modeling the Effects of Auditory Neuropathy on the Auditory Brainstem Response</vt:lpstr>
      <vt:lpstr>Motivation</vt:lpstr>
      <vt:lpstr>Outline</vt:lpstr>
      <vt:lpstr>Motivation: Big Picture</vt:lpstr>
      <vt:lpstr>Potential Causes of HHL</vt:lpstr>
      <vt:lpstr>The Big Goals</vt:lpstr>
      <vt:lpstr>Work to Date</vt:lpstr>
      <vt:lpstr>Auditory Brainstem Response</vt:lpstr>
      <vt:lpstr>Aims</vt:lpstr>
      <vt:lpstr> </vt:lpstr>
      <vt:lpstr>Mechanics of Hearing (Review)</vt:lpstr>
      <vt:lpstr>Mechanics of Hearing (Review)</vt:lpstr>
      <vt:lpstr>Auditory Nerve Fiber Rates</vt:lpstr>
      <vt:lpstr>PowerPoint Presentation</vt:lpstr>
      <vt:lpstr>Auditory Nerve Distributions</vt:lpstr>
      <vt:lpstr>Deafferentiation is Selective</vt:lpstr>
      <vt:lpstr>Deafferentiation in Noise or Time</vt:lpstr>
      <vt:lpstr>Auditory Nerve Projections</vt:lpstr>
      <vt:lpstr>Mechanics of Hearing (Review)</vt:lpstr>
      <vt:lpstr>Mechanics of Hearing  (Review)</vt:lpstr>
      <vt:lpstr>PowerPoint Presentation</vt:lpstr>
      <vt:lpstr>Acknowledgements</vt:lpstr>
      <vt:lpstr>PowerPoint Presentation</vt:lpstr>
      <vt:lpstr>PowerPoint Presentation</vt:lpstr>
    </vt:vector>
  </TitlesOfParts>
  <Company>Boston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 Theme</dc:title>
  <dc:creator>Graham Voysey</dc:creator>
  <cp:lastModifiedBy>Graham Voysey</cp:lastModifiedBy>
  <cp:revision>46</cp:revision>
  <cp:lastPrinted>1904-01-01T00:00:00Z</cp:lastPrinted>
  <dcterms:created xsi:type="dcterms:W3CDTF">2008-12-23T17:38:39Z</dcterms:created>
  <dcterms:modified xsi:type="dcterms:W3CDTF">2016-08-17T04:02:10Z</dcterms:modified>
</cp:coreProperties>
</file>